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4"/>
  </p:notesMasterIdLst>
  <p:sldIdLst>
    <p:sldId id="859" r:id="rId2"/>
    <p:sldId id="1017" r:id="rId3"/>
    <p:sldId id="1018" r:id="rId4"/>
    <p:sldId id="1055" r:id="rId5"/>
    <p:sldId id="1021" r:id="rId6"/>
    <p:sldId id="1022" r:id="rId7"/>
    <p:sldId id="1056" r:id="rId8"/>
    <p:sldId id="1025" r:id="rId9"/>
    <p:sldId id="1038" r:id="rId10"/>
    <p:sldId id="1039" r:id="rId11"/>
    <p:sldId id="1041" r:id="rId12"/>
    <p:sldId id="1047" r:id="rId13"/>
    <p:sldId id="1049" r:id="rId14"/>
    <p:sldId id="1052" r:id="rId15"/>
    <p:sldId id="1042" r:id="rId16"/>
    <p:sldId id="1161" r:id="rId17"/>
    <p:sldId id="1059" r:id="rId18"/>
    <p:sldId id="1062" r:id="rId19"/>
    <p:sldId id="1063" r:id="rId20"/>
    <p:sldId id="1064" r:id="rId21"/>
    <p:sldId id="1165" r:id="rId22"/>
    <p:sldId id="1067" r:id="rId23"/>
    <p:sldId id="1070" r:id="rId24"/>
    <p:sldId id="1071" r:id="rId25"/>
    <p:sldId id="1075" r:id="rId26"/>
    <p:sldId id="1081" r:id="rId27"/>
    <p:sldId id="1083" r:id="rId28"/>
    <p:sldId id="1085" r:id="rId29"/>
    <p:sldId id="1087" r:id="rId30"/>
    <p:sldId id="1168" r:id="rId31"/>
    <p:sldId id="1091" r:id="rId32"/>
    <p:sldId id="1094" r:id="rId33"/>
    <p:sldId id="1095" r:id="rId34"/>
    <p:sldId id="1096" r:id="rId35"/>
    <p:sldId id="1099" r:id="rId36"/>
    <p:sldId id="1102" r:id="rId37"/>
    <p:sldId id="1103" r:id="rId38"/>
    <p:sldId id="1107" r:id="rId39"/>
    <p:sldId id="1110" r:id="rId40"/>
    <p:sldId id="1111" r:id="rId41"/>
    <p:sldId id="1115" r:id="rId42"/>
    <p:sldId id="1119" r:id="rId43"/>
    <p:sldId id="1045" r:id="rId44"/>
    <p:sldId id="1026" r:id="rId45"/>
    <p:sldId id="1027" r:id="rId46"/>
    <p:sldId id="1169" r:id="rId47"/>
    <p:sldId id="1032" r:id="rId48"/>
    <p:sldId id="1033" r:id="rId49"/>
    <p:sldId id="1035" r:id="rId50"/>
    <p:sldId id="1171" r:id="rId51"/>
    <p:sldId id="1034" r:id="rId52"/>
    <p:sldId id="1170" r:id="rId5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412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高中语文 必修 上册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第七单元  文学阅读与写作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16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赤壁赋  *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登泰山记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45915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壬戌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rénxū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宋神宗元丰五年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1082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既望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过了望日后的第一天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通常指农历每月十六日。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缓缓地。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起。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属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劝请。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明月之诗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《诗经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陈风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月出》。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窈窕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ǎ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oti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ǎ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《诗经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陈风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月出》诗首章有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舒窈纠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ǎ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的句子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窈纠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窈窕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少焉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一会儿。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dǒu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斗宿和牛宿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都是星宿名。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白露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白茫茫的水汽。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小船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比喻船很小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像一片苇叶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。语出《诗经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卫风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河广》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谁谓河广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一苇杭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航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凌万顷之茫然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越过那茫茫的江面。凌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越过。万顷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指广阔的江面。茫然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旷远的样子。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pínɡ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虚御风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凌空驾风而行。冯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乘。虚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太空。御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驾。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遗世独立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羽化而登仙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脱离人世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升入仙境。羽化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指飞升成仙。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445224"/>
            <a:ext cx="11485848" cy="106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这一段描写作者与友人夜游赤壁的情景，展现了一种充满诗情画意的境界，从正面突出一个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乐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5520097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131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1485847" cy="518457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1115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徘徊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一词运用拟人的修辞手法，既细腻地描摹了月亮令人难以察觉地缓慢移动的情景，又生动地描绘出柔和的月光似对游人极为依恋。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横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在这里是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笼罩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的意思。白茫茫的水汽笼罩着江面，形象地表现了水汽的浓重。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在这里是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的意思，波光连着天空，形象地写出了江面的广阔，也表现了作者心境的疏朗、开阔。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❸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两个动词用得格外传神。这两句既是写景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碧波万顷，水平如镜，一叶扁舟在江面上自由自在地漂荡；又是抒情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抒发了作者潇洒自如、出尘绝俗的怡然之乐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赏析.EPS" descr="id:214748940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53880" y="1019641"/>
            <a:ext cx="899795" cy="474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3947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204373"/>
              </a:xfrm>
            </p:spPr>
            <p:txBody>
              <a:bodyPr/>
              <a:lstStyle/>
              <a:p>
                <a:pPr indent="630555"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于是饮酒乐甚，扣舷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而歌之。歌曰：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桂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棹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兮兰桨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，击空明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兮　溯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流　光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⑤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渺渺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兮予怀，望美人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兮天一方。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客有吹洞箫者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⑧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倚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而　和　　之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⑩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。其声呜呜然，如怨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慕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⑪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，如泣　如　诉，余音　袅袅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⑫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，不　绝　如缕。舞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⑬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幽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⑭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　潜　　蛟，泣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⑮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孤舟　之嫠妇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⑯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u="sng" baseline="30000" dirty="0">
                    <a:solidFill>
                      <a:srgbClr val="EF3E22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❹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204373"/>
              </a:xfrm>
              <a:blipFill>
                <a:blip r:embed="rId2"/>
                <a:stretch>
                  <a:fillRect l="-796" t="-234" r="-849" b="-3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196752"/>
            <a:ext cx="11485848" cy="518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这时喝着酒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快乐极了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敲着船边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打着节拍唱起来。歌词说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桂木做的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棹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木兰做的桨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划破月光下的清波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船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在月光浮动的水面上逆流而上。我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心里想得很远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眺望美人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却在天的那一边。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有个吹洞箫的客人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依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sz="6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照歌曲的声调和节拍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用箫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随着歌声伴奏。箫声呜呜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像是怨恨又像是思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慕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像是哭泣又像是倾诉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尾声细弱而婉转悠长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如同不断的细丝。箫声使深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sz="6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谷中的蛟龙听了起舞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使独坐孤舟的寡妇听了落泪。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5296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扣舷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á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敲着船边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指打着节拍。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桂棹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à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兮兰桨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桂木做的棹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木兰做的桨。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空明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月光下的清波。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逆流而上。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流光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江面浮动的月光。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渺渺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悠远的样子。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美人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所思慕的人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常用来比喻圣主、贤臣或象征美好的理想。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客有吹洞箫者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有个吹洞箫的客人。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中心词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定语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者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表示定语后置。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倚歌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依照歌曲的声调和节拍。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随着歌声伴奏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依恋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想念。</a:t>
            </a:r>
            <a:r>
              <a:rPr lang="en-US" altLang="zh-CN" b="1" dirty="0">
                <a:solidFill>
                  <a:srgbClr val="000000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ǎ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形容声音婉转悠长。</a:t>
            </a:r>
            <a:r>
              <a:rPr lang="en-US" altLang="zh-CN" b="1" dirty="0">
                <a:solidFill>
                  <a:srgbClr val="000000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舞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动词的使动用法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起舞。</a:t>
            </a:r>
            <a:r>
              <a:rPr lang="en-US" altLang="zh-CN" b="1" dirty="0">
                <a:solidFill>
                  <a:srgbClr val="000000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幽壑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深谷。</a:t>
            </a:r>
            <a:r>
              <a:rPr lang="en-US" altLang="zh-CN" b="1" dirty="0">
                <a:solidFill>
                  <a:srgbClr val="000000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动词的使动用法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哭泣。</a:t>
            </a:r>
            <a:r>
              <a:rPr lang="en-US" altLang="zh-CN" b="1" dirty="0">
                <a:solidFill>
                  <a:srgbClr val="000000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寡妇。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22901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这一段写作者饮酒纵歌的欢乐和客人箫声的悲凉。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5321307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5148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1485847" cy="295232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一曲洞箫，凄切婉转，其悲咽低回的音调感人至深，使作者的感情骤然产生变化。由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，文章也因之顿生波澜。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等词从正面抓住了箫声的特点，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潜蛟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舞、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嫠妇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泣则是侧面烘托。作者借助夸张、想象的手法，运用精细的刻画和生动的比喻，把洞箫声的悲咽低回表现得淋漓尽致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4572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117555"/>
              </a:xfrm>
            </p:spPr>
            <p:txBody>
              <a:bodyPr/>
              <a:lstStyle/>
              <a:p>
                <a:pPr indent="630555"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苏子愀然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，正襟危坐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而问客曰：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何为其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然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en-US" altLang="zh-CN" b="1" u="sng" baseline="30000" dirty="0">
                    <a:solidFill>
                      <a:srgbClr val="EF3E22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❺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客曰：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“‘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月明星稀，乌鹊南飞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’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，此非曹孟德之诗乎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西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望夏口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，东望武昌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⑤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，山川相缪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⑥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乎苍苍，此非孟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德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困于周郎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者乎？方其破荆州，下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江陵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⑩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，顺流而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东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，舳舻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千里，旌旗蔽空，酾酒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临江，横槊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⑬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赋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dist" hangingPunct="0">
                  <a:lnSpc>
                    <a:spcPct val="120000"/>
                  </a:lnSpc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诗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，固一世之雄也，而今安在哉？</a:t>
                </a:r>
                <a:r>
                  <a:rPr lang="en-US" altLang="zh-CN" b="1" u="sng" baseline="30000" dirty="0">
                    <a:solidFill>
                      <a:srgbClr val="EF3E22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❻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况吾与子渔樵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⑭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于江渚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endParaRPr lang="en-US" altLang="zh-CN" b="1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117555"/>
              </a:xfrm>
              <a:blipFill>
                <a:blip r:embed="rId2"/>
                <a:stretch>
                  <a:fillRect l="-796" t="-238" r="-849" b="-13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185583"/>
            <a:ext cx="1148584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我不禁改变容色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整理了衣裳端坐着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问客人说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曲调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为什么这样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悲凉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呢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客人说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月明星稀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乌鹊南飞</a:t>
            </a:r>
            <a:r>
              <a:rPr lang="en-US" altLang="zh-CN" b="1" dirty="0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这不是曹孟德的诗吗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向西望是夏口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向东望是武昌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山水环绕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一片苍翠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这不是曹孟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sz="6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德被周瑜围困的地方吗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当他夺取荆州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攻占江陵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顺着长江东下的时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候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首尾相接的船只绵延千里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旌旗遮蔽天空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面对大江斟酒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横执长矛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吟诗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本来是一代的英雄啊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可如今又在哪里呢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何况我同你在江边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0353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232586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上，侣鱼虾而友麋鹿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⑮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，驾一叶之扁舟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⑯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，举匏樽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⑰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以相属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寄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蜉蝣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⑱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于　天　地，渺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⑲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沧　海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⑳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之一　粟。哀吾生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须臾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微软雅黑" panose="020B0503020204020204" pitchFamily="34" charset="-122"/>
                  </a:rPr>
                  <a:t>㉑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，羡长　江　之　无　穷。挟飞仙以　遨游，抱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明月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长终。知　不可　 乎　 骤　得，　托遗响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微软雅黑" panose="020B0503020204020204" pitchFamily="34" charset="-122"/>
                              </a:rPr>
                              <m:t>㉒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悲　　风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微软雅黑" panose="020B0503020204020204" pitchFamily="34" charset="-122"/>
                  </a:rPr>
                  <a:t>㉓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en-US" altLang="zh-CN" b="1" u="sng" baseline="30000" dirty="0">
                    <a:solidFill>
                      <a:srgbClr val="EF3E22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❼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232586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68760"/>
            <a:ext cx="11485848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捕鱼砍柴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以鱼虾为伴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与麋鹿为友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驾着一叶小舟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举杯互相劝酒。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像蜉蝣一样寄居在天地之间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渺小得像大海中的一粒米。哀叹我生命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的短暂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而羡慕长江的流水无穷无尽。希望同仙人一起邀游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与明月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sz="4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一起长存。我知道这是不可能很轻易地得到的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因而只能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把箫声寄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托给这悲凉的秋风。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3705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26458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algn="dist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愀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</a:t>
            </a:r>
            <a:r>
              <a:rPr lang="en-US" altLang="zh-CN" sz="2200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ǎ</a:t>
            </a:r>
            <a:r>
              <a:rPr lang="en-US" altLang="zh-CN" sz="2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然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容色改变的样子。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正襟危坐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整理了衣裳端坐着。正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形容词用作动词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正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整理。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何为其然也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曲调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为什么这样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悲凉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呢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夏口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古镇名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在今湖北武昌的西面。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武昌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今湖北鄂州。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缪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sz="2200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á</a:t>
            </a:r>
            <a:r>
              <a:rPr lang="en-US" altLang="zh-CN" sz="2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缭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盘绕、围绕。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郁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茂盛的样子。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孟德之困于周郎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汉献帝建安十三年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208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吴将周瑜在赤壁之战中击溃曹操号称的八十万大军。周郎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周瑜二十四岁为中郎将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吴中皆呼其为周郎。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下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名词用作动词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攻占。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江陵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当时为荆州重镇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今属湖北。</a:t>
            </a:r>
            <a:r>
              <a:rPr lang="en-US" altLang="zh-CN" sz="2200" b="1" dirty="0">
                <a:solidFill>
                  <a:srgbClr val="000000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舳舻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zhúlú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船头和船尾的并称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泛指首尾相接的船只。</a:t>
            </a:r>
            <a:r>
              <a:rPr lang="en-US" altLang="zh-CN" sz="2200" b="1" dirty="0">
                <a:solidFill>
                  <a:srgbClr val="000000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酾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shī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酒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斟酒。</a:t>
            </a:r>
            <a:r>
              <a:rPr lang="en-US" altLang="zh-CN" sz="2200" b="1" dirty="0">
                <a:solidFill>
                  <a:srgbClr val="000000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⑬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横槊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shuò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横执长矛。槊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长矛。</a:t>
            </a:r>
            <a:r>
              <a:rPr lang="en-US" altLang="zh-CN" sz="2200" b="1" dirty="0">
                <a:solidFill>
                  <a:srgbClr val="000000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⑭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渔樵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名词用作动词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捕鱼砍柴。</a:t>
            </a:r>
            <a:r>
              <a:rPr lang="en-US" altLang="zh-CN" sz="2200" b="1" dirty="0">
                <a:solidFill>
                  <a:srgbClr val="000000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⑮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侣、友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名词的意动用法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为侣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为友。</a:t>
            </a:r>
            <a:r>
              <a:rPr lang="en-US" altLang="zh-CN" sz="2200" b="1" dirty="0">
                <a:solidFill>
                  <a:srgbClr val="000000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⑯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扁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</a:t>
            </a:r>
            <a:r>
              <a:rPr lang="en-US" altLang="zh-CN" sz="2200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US" altLang="zh-CN" sz="2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舟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小舟。</a:t>
            </a:r>
            <a:r>
              <a:rPr lang="en-US" altLang="zh-CN" sz="2200" b="1" dirty="0">
                <a:solidFill>
                  <a:srgbClr val="000000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⑰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匏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2200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á</a:t>
            </a:r>
            <a:r>
              <a:rPr lang="en-US" altLang="zh-CN" sz="2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樽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用葫芦做成的酒器。匏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葫芦的一种。</a:t>
            </a:r>
            <a:r>
              <a:rPr lang="en-US" altLang="zh-CN" sz="2200" b="1" dirty="0">
                <a:solidFill>
                  <a:srgbClr val="000000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⑱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蜉蝣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fúyóu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一种小飞虫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夏秋之交生在水边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生存期很短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古人说它朝生暮死。这里用来比喻人生短促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200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000000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⑲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渺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小。 </a:t>
            </a:r>
            <a:r>
              <a:rPr lang="en-US" altLang="zh-CN" sz="2200" b="1" dirty="0">
                <a:solidFill>
                  <a:srgbClr val="000000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⑳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沧海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大海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2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㉑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须臾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片刻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形容生命之短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2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㉒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遗响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余音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指箫声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2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㉓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悲风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秋风。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6084587"/>
            <a:ext cx="11485848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这一段写客人对人生短促无常的感叹。</a:t>
            </a:r>
            <a:endParaRPr lang="en-US" altLang="zh-CN" sz="22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6176878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0865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1485847" cy="295232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承上启下，由悲怨之箫声引出作者的发问，再引出客人的感慨。由此，文章便由情入理，即由情感的抒发过渡到哲理的阐发。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等词，把曹操率军而来、横扫千里的气势表现得淋漓尽致。表面上为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之言，实际上表达的却是作者之心，写出了作者被贬谪而远离朝廷的遭遇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9579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1485847" cy="410445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8925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❼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由赤壁美景想到曹操的诗句，再联想到曹操兵力的强大和地盘的扩张，极具声势气派；进而想到像曹操这样拥有文治武功的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一世之雄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尚且消失于历史的风尘之中，更何况自己这样的等闲之辈呢？与曹操相比，更见自己的渺小。而长江悠悠，宇宙永恒，人生不过短短一瞬。正因为古人长逝，宇宙无穷，作者才进一步幻想与仙人同游太空，与明月共存于世，但又清醒地看到现实与理想之间的尖锐矛盾，因此只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托遗响于悲风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。徐来的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已经变成了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，表现了作者情绪上的变化，运用了融情于景的写法。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030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2896"/>
            <a:ext cx="11485848" cy="390023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《赤　壁　赋》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宋神宗元丰二年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1079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，苏轼因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乌台诗案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被捕入狱，后经苏辙等人营救才被免罪释放，被贬为黄州团练副使。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乌台诗案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及流放黄州是苏轼人生的重要转折点。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他政治上失意彷徨，精神上孤独苦闷。但是生性旷达的苏轼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在老庄佛禅和山水之乐中求得解脱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，并写出了千古传唱的《念奴娇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赤壁怀古》《前赤壁赋》《后赤壁赋》这些充满哲学意味、凝聚人生思考的名篇佳作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教材晒清单.EPS" descr="id:2147488590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9794" y="764704"/>
            <a:ext cx="5035692" cy="484818"/>
          </a:xfrm>
          <a:prstGeom prst="rect">
            <a:avLst/>
          </a:prstGeom>
        </p:spPr>
      </p:pic>
      <p:pic>
        <p:nvPicPr>
          <p:cNvPr id="8" name="相关链接.EPS" descr="id:2147488604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1329257"/>
            <a:ext cx="2015490" cy="38862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478583" y="1959223"/>
            <a:ext cx="1460162" cy="461665"/>
            <a:chOff x="345811" y="1394670"/>
            <a:chExt cx="1460162" cy="461665"/>
          </a:xfrm>
        </p:grpSpPr>
        <p:pic>
          <p:nvPicPr>
            <p:cNvPr id="10" name="BS23A.EPS" descr="id:2147488611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168210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苏子曰：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客亦知夫水与月乎？　 逝　 者　 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斯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，而未尝往也；盈虚者如彼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，而卒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消长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也。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盖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自其变者而观之，则　天　地　曾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不　能　以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瞬；自其不变者而观之，则物与我皆　无　尽也，而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又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何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羡　乎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⑥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！且夫天地之间，物各有主，苟非吾之所有，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虽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168210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39716"/>
            <a:ext cx="1148584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你也理解那水和月亮吗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流去的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像这样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不断地流去永不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复返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而并没有流去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月亮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像那样时圆时缺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却终究没有增减的变化。如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果从那变化的一面看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那么天地间万事万物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时刻在变动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连一眨眼的工夫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都不停止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如果从那不变的一面看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那么万物同我们一样都是永恒的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又何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必羡慕它们呢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天地之间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万物各有主人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假如不是为我所有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即使是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0071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952218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毫而　莫　取。惟江上之清风，与山间之明月，耳得之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声，目遇之而成色，取之无禁，用之不竭，是造物者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无尽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也，而吾与子之所共适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⑨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en-US" altLang="zh-CN" b="1" u="sng" baseline="30000" dirty="0">
                    <a:solidFill>
                      <a:srgbClr val="EF3E22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❽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952218"/>
              </a:xfrm>
              <a:blipFill>
                <a:blip r:embed="rId2"/>
                <a:stretch>
                  <a:fillRect l="-796" r="-849" b="-2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40877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一丝一毫也不能得到。只有这江上的清风和山间的明月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耳朵听到了就成为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声音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眼睛看到了就成为色彩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占有它们无人禁止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使用它们无穷无尽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自然界无穷无尽的宝藏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我和你可以共同享受。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1086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逝者如斯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流去的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像这样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不断地流去永不复返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。语出《论语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子罕》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子在川上曰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逝者如斯夫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不舍昼夜。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往。斯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指水。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盈虚者如彼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像那样时圆时缺。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终究。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消长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消减和增长。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连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而又何羡乎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又何必羡慕它们呢。宾语前置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而又羡何乎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造物者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原指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就是现在所说的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自然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无尽藏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出自佛家语的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无尽藏海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像海之能包罗万物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这里有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享有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的意思。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这一段是苏轼针对客之人生无常的感慨陈述自己的见解，表达了苏轼豁达的宇宙观和人生观。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4191245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5544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1485847" cy="302433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792239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本段主要写作者反驳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的观点。作者的回答照应了文章开头的写景和上文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的答话，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而又何羡乎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直接反驳了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羡长江之无穷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。至此，作者找到了从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中解脱出来的方法，即享受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，从大自然中找到精神寄托，保持平静超然的心态和乐观旷达的情怀。这体现了作者豁达的宇宙观和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5009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952218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客　　喜而笑，洗盏更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酌。肴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核</m:t>
                        </m:r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既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尽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，杯盘狼籍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　　相与枕藉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乎舟中，不知东方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既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白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⑤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u="sng" baseline="30000" dirty="0">
                    <a:solidFill>
                      <a:srgbClr val="EF3E22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❾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952218"/>
              </a:xfrm>
              <a:blipFill>
                <a:blip r:embed="rId2"/>
                <a:stretch>
                  <a:fillRect l="-796" r="-849" b="-6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78049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客人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听后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高兴地笑了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洗净杯子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再次斟酒。菜肴和果品已经吃完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杯盘凌乱地放着。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大家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互相枕着垫着睡在船中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不知不觉东方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已经天明。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7162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再。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肴核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菜肴和果品。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狼籍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狼藉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凌乱。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相与枕藉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互相枕着垫着。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既白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天明。白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明亮。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91664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这一段写客人听了作者的一番话后，转悲为喜，开怀畅饮。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2008939"/>
            <a:ext cx="899795" cy="4216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2636912"/>
            <a:ext cx="11485847" cy="792088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70892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❾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照应开头，极写游赏之乐，而至于忘怀得失、超然物外的境界。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9991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342509"/>
                <a:ext cx="11485848" cy="4423262"/>
              </a:xfrm>
            </p:spPr>
            <p:txBody>
              <a:bodyPr/>
              <a:lstStyle/>
              <a:p>
                <a:pPr algn="ctr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F7931D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登 泰 山 记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姚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鼐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30555"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泰山之阳，汶水西流；其　阴，济水东流。阳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谷</m:t>
                        </m:r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皆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入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汶，阴谷皆　入　济。当　其南北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者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，古　长　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也。最高日观峰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，在长城南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十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五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里。</a:t>
                </a:r>
                <a:r>
                  <a:rPr lang="en-US" altLang="zh-CN" b="1" u="sng" baseline="30000" dirty="0" smtClean="0">
                    <a:solidFill>
                      <a:srgbClr val="EF3E22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❶</a:t>
                </a: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342509"/>
                <a:ext cx="11485848" cy="4423262"/>
              </a:xfrm>
              <a:blipFill>
                <a:blip r:embed="rId2"/>
                <a:stretch>
                  <a:fillRect l="-796" t="-138" r="-849" b="-20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译文.EPS" descr="id:214748941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3275" y="750689"/>
            <a:ext cx="1259840" cy="48323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763510"/>
            <a:ext cx="11485848" cy="3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泰山的南面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汶水向西流去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山的北面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济水向东流去。山南面山谷中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30000"/>
              </a:lnSpc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的水都流入汶水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山北面山谷中的水都流入济水。在那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阳谷和阴谷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南北分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30000"/>
              </a:lnSpc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界处的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是春秋战国时齐国所筑长城的遗址。最高的日观峰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在古长城以南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十五里处。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8565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阳谷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山南面山谷中的水。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当其南北分者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阳谷和阴谷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南北分界处的。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古长城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古代的长城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指春秋战国时齐国所筑长城的遗址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古时齐鲁两国以此为界。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日观峰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在山顶东岩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是泰山观日出的地方。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9289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这一段总写泰山的地理形势，点出泰山及其最高峰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日观峰的位置。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2585187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4743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1485847" cy="352839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1115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作者采用由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的写法：先总写泰山的地理形势，写汶水和济水的分流，是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；再引出两水的分界线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古长城，是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；然后以古长城为参照物，点明泰山最高峰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日观峰的位置，是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，粗笔勾勒山、水、古长城、日观峰等景色，层次清晰，给读者留下了想象空间，为下文叙述登山路线和观看日出作铺垫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赏析.EPS" descr="id:214748940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53880" y="1019641"/>
            <a:ext cx="899795" cy="474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0240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104667"/>
              </a:xfrm>
            </p:spPr>
            <p:txBody>
              <a:bodyPr/>
              <a:lstStyle/>
              <a:p>
                <a:pPr indent="630555"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余以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乾隆三十九年十二月，自京师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乘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风雪，历齐河、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长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清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，穿泰山西北谷，越长城之限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⑤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，至于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泰安。</a:t>
                </a:r>
                <a:r>
                  <a:rPr lang="en-US" altLang="zh-CN" b="1" u="sng" baseline="30000" dirty="0">
                    <a:solidFill>
                      <a:srgbClr val="EF3E22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❷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是月丁未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知府朱孝纯子颍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　南　麓　登。　　四十五里，道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皆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砌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石为　磴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⑧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，其级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七千有余。泰山正南面有三谷。中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谷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绕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泰安城下，郦道元所谓环水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也。余始循以入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⑪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，道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少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半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⑫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，越中岭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⑬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，复循西谷，遂至其巅。古时登山，循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东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104667"/>
              </a:xfrm>
              <a:blipFill>
                <a:blip r:embed="rId2"/>
                <a:stretch>
                  <a:fillRect l="-796" t="-239" r="-849" b="-13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05337"/>
            <a:ext cx="1148584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我在乾隆三十九年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1774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十二月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从京都冒着风雪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经过齐河、长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穿过泰山的西北山谷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越过长城的界限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到达泰安。这个月的丁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未日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我与泰安府知府朱子颍从南边的山脚登山。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山道长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四十五里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道路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sz="6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都是石头砌成的石阶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那些石阶有七千多级。泰山的正南面有三个山谷。中谷的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水环绕泰安城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就是郦道元所说的环水。我开始顺着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中谷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进山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路不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到一半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翻过中岭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再顺着西谷走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就到了山顶。古时候登泰山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都是顺着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34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乌 台 诗 案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乌台，《汉书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朱博传》记御史台中有柏树，野乌鸦数千栖居其上，因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称御史台为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乌台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权监察御史里行何正臣、舒亶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ǎ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，国子博士李宜之，权御史中丞李定等人曾先后四次上书弹劾苏轼。他们摘出苏轼的一些诗文，认为是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讥讽文字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愚弄朝廷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指斥乘舆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无尊君之意，亏大忠之节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。宋神宗不得不下令命御史台审理。这就是闻名于世的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乌台诗案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6595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253169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谷入，道有天门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⑭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。东谷者，古谓之天门溪水，余所不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至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。今所经中岭及山巅，崖限当　道　者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⑮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，世皆谓之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天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门云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⑯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。道中迷雾冰滑，磴　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⑰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不可登。　及既上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苍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山　　负　雪，　明　烛　天南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⑱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 </m:t>
                        </m:r>
                      </m:sup>
                    </m:sSup>
                    <m:r>
                      <m:rPr>
                        <m:nor/>
                      </m:rPr>
                      <a:rPr lang="en-US" altLang="zh-CN" b="1" u="sng" baseline="30000">
                        <a:solidFill>
                          <a:srgbClr val="FF0000"/>
                        </a:solidFill>
                        <a:uFill>
                          <a:solidFill>
                            <a:srgbClr val="000000"/>
                          </a:solidFill>
                        </a:u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❸</m:t>
                    </m:r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望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晚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日照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城郭，汶水、徂徕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⑲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如画，而半山居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⑳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雾若　带然。</a:t>
                </a:r>
                <a:r>
                  <a:rPr lang="en-US" altLang="zh-CN" b="1" u="sng" baseline="30000" dirty="0">
                    <a:solidFill>
                      <a:srgbClr val="EF3E22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❹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253169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48425"/>
            <a:ext cx="11485848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东谷进去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道路中有天门。东谷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古人叫它天门溪水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是我没有到过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的。现在所经过的中岭和山顶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像门槛一样横在路上的山崖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世上的人都称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它们为天门。山道上大雾迷漫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冰冻溜滑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石阶几乎不能攀登。等到已经登上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山顶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青黑色的山上覆盖着白雪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雪反射的光照亮了南面的天空。远望夕阳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sz="4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照耀着城市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汶水、徂徕就像一幅画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而半山腰处停留的云雾就像飘带一样。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3096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42031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京师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京都。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这里是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冒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的意思。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齐河、长清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清代县名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今属山东。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界限。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至于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到达。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朱孝纯子颍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yǐnɡ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朱孝纯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字子颍。当时是泰安府的知府。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蹬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dènɡ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石阶。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石级。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环水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水名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又名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梳洗河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。郦道元《水经注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汶水》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又合环水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水出泰山南溪。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000000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循以入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顺着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进山。</a:t>
            </a:r>
            <a:r>
              <a:rPr lang="en-US" altLang="zh-CN" b="1" dirty="0">
                <a:solidFill>
                  <a:srgbClr val="000000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道少半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路不到一半。</a:t>
            </a:r>
            <a:r>
              <a:rPr lang="en-US" altLang="zh-CN" b="1" dirty="0">
                <a:solidFill>
                  <a:srgbClr val="000000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中岭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山名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又名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中溪山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天门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泰山峰名。</a:t>
            </a:r>
            <a:r>
              <a:rPr lang="en-US" altLang="zh-CN" b="1" dirty="0">
                <a:solidFill>
                  <a:srgbClr val="000000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崖限当道者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像门槛一样横在路上的山崖。定语后置句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限当道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的定语。限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名词做状语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像门槛一样。</a:t>
            </a:r>
            <a:r>
              <a:rPr lang="en-US" altLang="zh-CN" b="1" dirty="0">
                <a:solidFill>
                  <a:srgbClr val="000000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助词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无实义。</a:t>
            </a:r>
            <a:r>
              <a:rPr lang="en-US" altLang="zh-CN" b="1" dirty="0">
                <a:solidFill>
                  <a:srgbClr val="000000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几乎。</a:t>
            </a:r>
            <a:r>
              <a:rPr lang="en-US" altLang="zh-CN" b="1" dirty="0">
                <a:solidFill>
                  <a:srgbClr val="000000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苍山负雪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明烛天南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青黑色的山上覆盖着白雪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雪反射的光照亮了南面的天空。负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背。烛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照。</a:t>
            </a:r>
            <a:r>
              <a:rPr lang="en-US" altLang="zh-CN" b="1" dirty="0">
                <a:solidFill>
                  <a:srgbClr val="000000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徂徕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cúl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á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山名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在泰安城东南。</a:t>
            </a:r>
            <a:r>
              <a:rPr lang="en-US" altLang="zh-CN" b="1" dirty="0">
                <a:solidFill>
                  <a:srgbClr val="000000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停留。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66106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这一段记述登山经过，着力续写登山的艰难和到达山顶后所见的景象。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5753355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0122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1485847" cy="508023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京师至泰安，路途遥远，行程不止一日。作者只用了不到四十个字来记叙这一过程，却充分表达了自己急于一登泰山的迫切心情。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❸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字采用了拟人的修辞手法。作者不说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雪覆苍山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，而说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苍山负雪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，赋予静态的苍山以人的动态，用语新颖、传神。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字在这里是名词用作动词，意思是像烛光一样照耀着，形容雪光之亮，非常形象。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及既上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而半山居雾若带然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写作者登上泰山之巅所看到的景象。作者用精细的笔墨描绘了一幅泰山夕照图，景色生动，意境开阔，有风雪初霁的光辉，有日照城郭山水的美景，还有那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若带然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半山居雾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。这一切怎能不令人心旷神怡？作者的兴奋和喜悦之情也溢于言表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3200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213158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戊申晦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，五鼓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，与子颍坐日观亭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待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日出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u="sng" baseline="30000" dirty="0">
                    <a:solidFill>
                      <a:srgbClr val="EF3E22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❺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大风扬积雪击面。亭东自足下皆云漫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稍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见云中白若樗蒱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 smtClean="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数十立者，山也。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极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天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 smtClean="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云一线异色，须臾成五采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⑦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u="sng" baseline="30000" dirty="0">
                    <a:solidFill>
                      <a:srgbClr val="EF3E22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❻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日上，正赤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丹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⑧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，下有红光动摇承之，或曰，此东海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 smtClean="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也。</a:t>
                </a:r>
                <a:r>
                  <a:rPr lang="en-US" altLang="zh-CN" b="1" u="sng" baseline="30000" dirty="0">
                    <a:solidFill>
                      <a:srgbClr val="EF3E22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❼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回视日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观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213158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31007"/>
            <a:ext cx="11485848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戊申日月底这一天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五更的时候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我和朱子颍坐在日观亭里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待日出。大风扬起积雪扑打在脸上。亭子东面从脚下起都是云雾弥漫。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逐渐看到云雾中几十个白色的像掷具一样立着的东西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那是山峰。天边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sz="4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的云中有一线奇异的颜色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片刻之间变得五彩缤纷。太阳升起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就像朱砂一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样赤红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下边有红光晃动摇荡承托着它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有人说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这是东面的海。回头看日观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55959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lvl="0" algn="dist" hangingPunct="0">
              <a:spcAft>
                <a:spcPts val="0"/>
              </a:spcAft>
            </a:pP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以西　峰，或　得　日　或　否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，绛皓驳色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，而皆</a:t>
            </a:r>
            <a:endParaRPr lang="en-US" altLang="zh-CN" b="1" u="sng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endParaRPr lang="en-US" altLang="zh-CN" b="1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zh-CN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偻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u="sng" baseline="30000" dirty="0" smtClean="0">
                <a:solidFill>
                  <a:srgbClr val="EF3E22"/>
                </a:solidFill>
                <a:uFill>
                  <a:solidFill>
                    <a:srgbClr val="000000"/>
                  </a:solidFill>
                </a:u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❽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693" y="124262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峰以西的山峰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有的被日光照着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有的没有被照着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或红或白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颜色错杂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像鞠躬的样子。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4610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戊申晦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戊申日月底这一天。晦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农历每月的最后一天。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五鼓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五更。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日观亭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亭名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在日观峰上。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弥漫。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樗蒱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chūpú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古代的一种博戏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这里指摴蒱所用的掷具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长形而末端尖锐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立起来像山峰。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极天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天边。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朱砂。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东海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泛指东面的海。这里是想象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实际上在泰山顶上并不能看见东海。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或得日或否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有的被日光照着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有的没有被照着。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绛皓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à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驳色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或红或白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颜色错杂。绛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大红。皓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白。驳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杂。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脊背弯曲的样子。引申为鞠躬的样子。日观峰西面诸峰都比日观峰低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所以说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若偻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72496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这一段集中描写泰山日出的动人景象。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4817251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0506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1485847" cy="540060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5262979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戊申晦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是农历十二月的最后一天。作者除夕不守在家，却与朋友顶风冒雪去泰山之巅观日出，这是何等的雅兴和情怀。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这是日将出时的景色，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极天云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细如一线是其特点。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一线异色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须臾成五采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抓住了它瞬间的变化，且静动有序，有张有弛，堪称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有物有序、清新简洁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的典范。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日出时的景象，旭日如丹，倒映在海面上，上下辉映，一片红艳艳。海浪翻滚，红波摇动，犹如承托着太阳一般。这富有想象力的描写，把太阳气势磅礴、奔放豪迈的形象展现得淋漓尽致，营造了令人神往的意境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皆若偻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这一比喻带有作者的主观感受，好像这些山也和作者一样，为日出的壮景所折服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82425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952218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亭西有岱祠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，又有碧霞元君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祠。皇帝行宫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在碧霞元君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祠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东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u="sng" baseline="30000" dirty="0">
                    <a:solidFill>
                      <a:srgbClr val="EF3E22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❾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是日观道中石刻，　自唐显庆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以　来；其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远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古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刻　尽　漫　失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⑤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。僻不当道　者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⑥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，皆不及往。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952218"/>
              </a:xfrm>
              <a:blipFill>
                <a:blip r:embed="rId2"/>
                <a:stretch>
                  <a:fillRect l="-796" r="-849" b="-6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78049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日观亭西边有岱祠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还有碧霞元君祠。皇帝的行宫在碧霞元君祠的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东边。这一天观看了路上的石刻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都是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唐高宗显庆年间以来的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那些远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古的石刻都已经模糊或缺失了。那些偏僻而不在路边的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都来不及去看。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426403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岱祠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东岳大帝庙。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碧霞元君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传说是东岳大帝的女儿。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行宫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皇帝出外巡行时居住的住所。这里指乾隆登泰山时住过的宫室。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显庆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唐高宗的年号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656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661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漫失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模糊或缺失。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僻不当道者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偏僻而不在路边的。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9271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这一段介绍泰山的人文景观。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2585003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18888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1485847" cy="19442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泰山为五岳之首，古迹很多。作者择其要者，简略地介绍了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岱祠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碧霞元君祠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皇帝行宫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等名胜古迹，不仅介绍了这次登泰山所至之处，而且在选材上抓住了泰山的特色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378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《登 泰 山 记》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乾隆三十九年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1774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，姚鼐以养亲为名，告归田里，道经泰安，与挚友泰安知府朱孝纯于此年十二月二十八日傍晚同上泰山山顶，第二天即除夕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当年十二月小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，五更时分至日观峰的日观亭后，观赏日出，写下了这篇游记。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3434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146904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山多石，少土。石苍黑色，多　平　　方，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少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圜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 少杂树，多松，生石罅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，皆平顶。冰雪，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无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瀑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水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，无　鸟　兽音迹。 至日观数里内无树，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雪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与人膝齐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。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baseline="30000">
                            <a:solidFill>
                              <a:srgbClr val="FF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❿</m:t>
                        </m:r>
                      </m:sup>
                    </m:sSup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146904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41464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泰山多石头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少泥土。石头为青黑色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大多是平的、方形的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很少有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圆形的。杂树很少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多是松树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生长在石缝里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树顶都是平的。到处是冰雪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有瀑布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没有飞鸟走兽的声音和踪迹。到日观峰附近几里以内没有树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而雪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深得与人的膝盖平齐。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01082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石罅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石缝。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瀑水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瀑布。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1277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这一段介绍泰山的自然景观。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1505067"/>
            <a:ext cx="899795" cy="4216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2132856"/>
            <a:ext cx="11485847" cy="194421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1"/>
              <p:cNvSpPr txBox="1">
                <a:spLocks/>
              </p:cNvSpPr>
              <p:nvPr/>
            </p:nvSpPr>
            <p:spPr bwMode="auto">
              <a:xfrm>
                <a:off x="360854" y="2204864"/>
                <a:ext cx="11485848" cy="16917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b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❿</m:t>
                    </m:r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三多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三少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三无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来突出山顶独具一格的石、松、雪的奇观。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雪与人膝齐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使读者对泰山积雪之厚有了具体的印象，以此收束全文，与上文相呼应，使文章结构严谨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2204864"/>
                <a:ext cx="11485848" cy="1691745"/>
              </a:xfrm>
              <a:prstGeom prst="rect">
                <a:avLst/>
              </a:prstGeom>
              <a:blipFill>
                <a:blip r:embed="rId4"/>
                <a:stretch>
                  <a:fillRect l="-796" r="-849" b="-649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321001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27063" hangingPunct="0">
              <a:spcAft>
                <a:spcPts val="0"/>
              </a:spcAft>
            </a:pP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桐城姚鼐记。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桐城人姚鼐记述。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8446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这一段介绍游记的写作者。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1936931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66979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文言文阅读之内容概括</a:t>
            </a:r>
            <a:r>
              <a:rPr lang="zh-CN" altLang="zh-CN" b="1" dirty="0" smtClean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</a:t>
            </a:r>
            <a:endParaRPr lang="en-US" altLang="zh-CN" b="1" dirty="0" smtClean="0">
              <a:solidFill>
                <a:srgbClr val="EB6262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高考戳考点.EPS" descr="id:21474886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22846" y="755826"/>
            <a:ext cx="4744720" cy="485775"/>
          </a:xfrm>
          <a:prstGeom prst="rect">
            <a:avLst/>
          </a:prstGeom>
        </p:spPr>
      </p:pic>
      <p:pic>
        <p:nvPicPr>
          <p:cNvPr id="5" name="分析.EPS" descr="id:21474886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2050048"/>
            <a:ext cx="2015490" cy="370840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0261597"/>
              </p:ext>
            </p:extLst>
          </p:nvPr>
        </p:nvGraphicFramePr>
        <p:xfrm>
          <a:off x="343710" y="2659544"/>
          <a:ext cx="11502992" cy="3520440"/>
        </p:xfrm>
        <a:graphic>
          <a:graphicData uri="http://schemas.openxmlformats.org/drawingml/2006/table">
            <a:tbl>
              <a:tblPr firstRow="1" firstCol="1" bandRow="1"/>
              <a:tblGrid>
                <a:gridCol w="1935072">
                  <a:extLst>
                    <a:ext uri="{9D8B030D-6E8A-4147-A177-3AD203B41FA5}">
                      <a16:colId xmlns:a16="http://schemas.microsoft.com/office/drawing/2014/main" val="3117887378"/>
                    </a:ext>
                  </a:extLst>
                </a:gridCol>
                <a:gridCol w="9567920">
                  <a:extLst>
                    <a:ext uri="{9D8B030D-6E8A-4147-A177-3AD203B41FA5}">
                      <a16:colId xmlns:a16="http://schemas.microsoft.com/office/drawing/2014/main" val="1588050963"/>
                    </a:ext>
                  </a:extLst>
                </a:gridCol>
              </a:tblGrid>
              <a:tr h="19841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语言建构与运用　文化传承与理解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6675238"/>
                  </a:ext>
                </a:extLst>
              </a:tr>
              <a:tr h="49603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indent="66992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概括分析题是高考文言文阅读的必考题，往往采用客观选择题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四选一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的形式进行考查。概括分析题选项内容多是命题者对原文的翻译、转述和分析。在这一过程中，命题者有意识地设置错误干扰，让学生进行判断。概括分析题具体包括三点：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筛选文中的信息；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归纳内容要点，概括中心意思；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分析概括作者在文中的观点态度。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3165073"/>
                  </a:ext>
                </a:extLst>
              </a:tr>
              <a:tr h="19841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常见</a:t>
                      </a:r>
                      <a:r>
                        <a:rPr lang="zh-CN" sz="2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设问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方式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下列对原文有关内容的概述，不正确的一项是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11256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400721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7546"/>
            <a:ext cx="11485848" cy="500823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概括分析题答题步骤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找出与选项相对应的原文。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结合选项进行分层阅读，快速找准比对范围。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仔细比对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准确辨析。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把握比对关键点，有的放矢，提高效率。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比对关键词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多为实词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防曲解文意。比对关键细节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。命题者故意错解原文关键细节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以迷惑学生。这种曲解文意的方式正成为设题的主要陷阱。因为错误极其细微，故要认真、细心比对。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比对添加内容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防无中生有。命题者通过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无中生有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的方式，在选项中故意添加一些貌似合理的内容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出错误选项来。辨析时应将原材料中未涉及的内容与原文仔细比对，从而识破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无中生有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的陷阱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1XBS3.EPS" descr="id:21474886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755651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50723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比对人物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防张冠李戴。高考文言文所选的材料大都是记叙性的，除全文记叙的中心人物，还会写到另一些人物。这类命题陷阱往往将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彼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强接在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上，张冠李戴。辨析时应抓住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是谁，在何时、何地，说过什么话，做过什么事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等信息，尤其要看主语、谓语与原文是否一致。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比对句间因果关系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防强加因果、混淆因果。这类干扰项往往把没有因果关系的事件硬说成有因果关系，或者颠倒了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两者之间的关系。辨析时要注意选项中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等表示因果关系的词语。在遇到涉及因果关系的选项时，一定要与原文中相关的句子比较一下，仔细分析因果关系是否恰当。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62411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比对时间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防时序颠倒。命题者常故意颠倒、搞错事件发生的时间。学生作答时，要了解以时间、地点叙写的文言材料的顺序特点，善于抓住表示时间的词语，注意敏感的时间顺序，识破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时间错误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的陷阱。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比对表示范围、程度等的词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防以偏概全或归纳不全。比对一些增删的表示范围或程度及其他类的词语，看看有无以偏概全的陷阱。文言文中表示程度的常用词有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益、愈、弥、尤、加、倍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等，表示范围的常用词有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悉、皆、咸、尽、毕、但、只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比对地点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任职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防空间穿越。比对选项中人物行为、事件发生的地点与原文是否一致，识破命题者所设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地点错误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的陷阱。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73307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《赤壁赋》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文言文阅读拓展提优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P112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21XBS5.EPS" descr="id:21474886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5875819"/>
            <a:ext cx="2015490" cy="370840"/>
          </a:xfrm>
          <a:prstGeom prst="rect">
            <a:avLst/>
          </a:prstGeom>
        </p:spPr>
      </p:pic>
      <p:pic>
        <p:nvPicPr>
          <p:cNvPr id="5" name="手指.EPS" descr="id:21474886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06267" y="5938774"/>
            <a:ext cx="601648" cy="26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68807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名家故事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苏轼赴宴吟诗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苏轼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时，到京师去科考。有六个自负的举人看不起苏轼，备下酒菜请他赴宴，打算戏弄他。苏轼受邀后欣然前往。入席尚未动筷，一举人提议行酒令，酒令内容必须引用历史人物和事件，这样就能独吃一盘菜。其余五人轰声叫好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我先来。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年纪较长的说，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姜子牙渭水钓鱼！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说完捧走一盘鱼。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秦叔宝长安卖马！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第二位神气地端走马肉。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苏子卿贝湖牧羊！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第三位毫不示弱地拿走羊肉。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张翼德涿县卖肉！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第四个急吼吼地伸手把肉扒了过来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养成记.EPS" descr="id:21474886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9359" y="755651"/>
            <a:ext cx="4671695" cy="485775"/>
          </a:xfrm>
          <a:prstGeom prst="rect">
            <a:avLst/>
          </a:prstGeom>
        </p:spPr>
      </p:pic>
      <p:pic>
        <p:nvPicPr>
          <p:cNvPr id="4" name="21XBS8.EPS" descr="id:21474886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1349821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67706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lvl="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关云长荆州刮骨！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第五个迫不及待地抢走骨头。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诸葛亮隆中种菜！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第六个傲慢地端起最后的青菜。菜全部分完了，当六个举人兴高采烈地准备边吃边嘲笑苏轼时，苏轼却不慌不忙地吟道：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秦始皇并吞六国！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说完把六盘菜全部端到自己面前，微笑道：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诸位兄台请啊！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六举人呆若木鸡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47027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姚鼐曾想入戴门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乾隆中叶，徽州休宁人戴震崛起，成为经学领袖、皖派宗师。乾隆二十年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1775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，姚鼐写信给戴震，提出从师问学的请求，却遭到了戴震的婉拒。戴震回信道：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仆与足下无妨交相师，而参互以求十分之见，苟有过则相规，使道在人不在言，斯不失友之谓，固大善。昨辱简，自谦太过，称夫子，非所敢当，谨奉缴。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这些话说得很客气，也很在理。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姚鼐做不成戴震的弟子，倒成了桐城派的扛鼎巨匠。可以说姚鼐身为宋学家，天然地站到了戴震所处的汉学阵营的对立面，以批评汉学为己任。两方阵营由于学术尊严与人格尊严混在一起，很长一段时期形同水火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016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赋，是古代的一种文体，由《诗经》《楚辞》发展而来。《文心雕龙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诠赋》记：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然则赋也者，受命于诗人，而拓宇于《楚辞》也。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由此可见，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《诗经》是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赋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的远源，《楚辞》是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赋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的近源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赋是一种有韵的文体，讲求声律、押韵、对比等形式，有辞赋、骈赋、律赋、文赋等。赋所具有的似诗似文的特征，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与现代文学中的散文诗有些相像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88009" y="836712"/>
            <a:ext cx="1460162" cy="461665"/>
            <a:chOff x="345811" y="1394670"/>
            <a:chExt cx="1460162" cy="461665"/>
          </a:xfrm>
        </p:grpSpPr>
        <p:pic>
          <p:nvPicPr>
            <p:cNvPr id="7" name="BS23A.EPS" descr="id:214748861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文体</a:t>
              </a:r>
              <a:r>
                <a:rPr lang="zh-CN" altLang="en-US" sz="2400" dirty="0" smtClean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知识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42906437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至嘉道年间，一些学者开辟了由考据以求义理的新途径，汉、宋两大学术阵营也从对立、排斥而走向调融，带来一些学术变化。姚鼐本人也在这一时期兼容了汉学方法。他认为学问之事有三，即义理、考证、辞章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是三者，苟善用之，则皆足以相济；苟不善用之，则或至于相害。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他所谓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善用之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，就是以程朱理学为宗，又在一定程度上采用汉学方法。从这个角度来看，姚鼐最终也算是实现了戴震所说的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参互以求十分之见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67563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3610"/>
            <a:ext cx="11485848" cy="452431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人间有味是清欢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一千年前，苏轼被贬黄州期间，曾与泗州友人刘倩叔共游南山。友人以山中野菜招待，对此东坡先生诗兴大发，感叹：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人间有味是清欢。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苏东坡虽然后半生颠沛流离，屡遭贬谪，但在得意之时也曾做过皇帝的近臣高官，佳肴美酒、锦衣玉食自不在话下。然而他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不以物喜，不以己悲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不因个人得失而奴颜婢膝，一生追求人间之真味。细细想来，这实在是做人的真谛。人生苦短，去日苦多，生活的表象多姿多彩，其内涵却纷繁复杂。只要尽心尽力担负起自己的责任，做好自己该做的事情，就全然不必为琐碎之事烦恼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素材运用.EPS" descr="id:21474886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752492"/>
            <a:ext cx="2015490" cy="38862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78582" y="1248196"/>
            <a:ext cx="872415" cy="461665"/>
            <a:chOff x="342748" y="1248196"/>
            <a:chExt cx="872415" cy="461665"/>
          </a:xfrm>
        </p:grpSpPr>
        <p:pic>
          <p:nvPicPr>
            <p:cNvPr id="7" name="BS25.EPS" descr="id:214748868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42748" y="1277813"/>
              <a:ext cx="872415" cy="395605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342748" y="1248196"/>
              <a:ext cx="80342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dirty="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317016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lvl="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于是，苏轼在《赤壁赋》中警醒世人：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盖将自其变者而观之，则天地曾不能以一瞬；自其不变者而观之，则物与我皆无尽也，而又何羡乎！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清风明月，饮酒赋诗，好一个豁达乐观的苏东坡！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生活态度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面对挫折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得与失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寄情山水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498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 和 游 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是古代的一种文体，可以通过记人、记事、记物、记景来抒发作者的感情和主张。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在唐代进入文苑；在宋代时内容得到拓展，形式更加稳固；在明清时主体性色彩更加浓厚，逐渐走向成熟。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游记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的一种。它是一种通过叙述游览过程、描写游览见闻来表达对大自然的热爱，表达对社会、人生的感悟的散文体裁，形式灵活自由。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898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《赤壁赋》和《登泰山记》同是古代写景抒情的名篇，但二者分属不同体裁。从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内容与功能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上看，赋以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铺陈描写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为主，重在表现事物的美感和作者的情感；记以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为主，可以记载各种事物和事件。从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语言风格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上看，赋辞藻华丽，讲究韵律和对仗；记根据内容的不同而有所变化，既有生动的叙述，也有深刻的思考。从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使用场合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上看，赋多用于文学创作，记广泛应用于各类记叙性文字中。 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2119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918573"/>
                <a:ext cx="11485848" cy="4105163"/>
              </a:xfrm>
            </p:spPr>
            <p:txBody>
              <a:bodyPr/>
              <a:lstStyle/>
              <a:p>
                <a:pPr algn="ctr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F7931D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赤　壁　赋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轼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壬戌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之秋，七月既望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，苏子与客泛舟游于赤壁之下。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清风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来，水波不兴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。举酒　属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客，诵明月之诗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⑥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　歌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窈窕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之　章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⑦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。少焉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⑧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，月出于东山之上，徘徊于斗牛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之间。</a:t>
                </a:r>
                <a:r>
                  <a:rPr lang="en-US" altLang="zh-CN" b="1" u="sng" baseline="30000" dirty="0" smtClean="0">
                    <a:solidFill>
                      <a:srgbClr val="E82000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❶</a:t>
                </a: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918573"/>
                <a:ext cx="11485848" cy="4105163"/>
              </a:xfrm>
              <a:blipFill>
                <a:blip r:embed="rId2"/>
                <a:stretch>
                  <a:fillRect l="-796" r="-849" b="-1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译注赏析.EPS" descr="id:214748939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747286"/>
            <a:ext cx="2015490" cy="370840"/>
          </a:xfrm>
          <a:prstGeom prst="rect">
            <a:avLst/>
          </a:prstGeom>
        </p:spPr>
      </p:pic>
      <p:pic>
        <p:nvPicPr>
          <p:cNvPr id="5" name="译文.EPS" descr="id:214748941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1276732"/>
            <a:ext cx="1259840" cy="483235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556178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壬戌年秋天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七月十六日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我同客人在赤壁下乘船游玩。清风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缓缓吹来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江面平静无波。举起酒杯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劝客人饮酒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吟咏《诗经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陈风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月出》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一诗的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窈窕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一章。一会儿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月亮从东山上升起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在斗宿和牛宿之间徘徊。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6151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978892"/>
              </a:xfrm>
            </p:spPr>
            <p:txBody>
              <a:bodyPr/>
              <a:lstStyle/>
              <a:p>
                <a:pPr lvl="0"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白露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横　江，水光接天。</a:t>
                </a:r>
                <a:r>
                  <a:rPr lang="en-US" altLang="zh-CN" b="1" u="sng" baseline="30000" dirty="0">
                    <a:solidFill>
                      <a:srgbClr val="E82000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❷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纵一苇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之所如，凌万顷</a:t>
                </a:r>
                <a:endParaRPr lang="en-US" altLang="zh-CN" b="1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茫然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⑫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u="sng" baseline="30000" dirty="0">
                    <a:solidFill>
                      <a:srgbClr val="E82000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❸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浩浩乎如冯虚御风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⑬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，而不知其所止；飘飘乎如遗</a:t>
                </a:r>
                <a:endParaRPr lang="en-US" altLang="zh-CN" b="1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世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独立，羽化而登仙。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baseline="30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⑭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978892"/>
              </a:xfrm>
              <a:blipFill>
                <a:blip r:embed="rId2"/>
                <a:stretch>
                  <a:fillRect l="-796" r="-849" b="-2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86758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白茫茫的水汽笼罩着江面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波光连着天空。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任凭小船漂去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越过那茫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茫的江面。多么辽阔呀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好像凌空驾风而行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而不知将停留在何处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多么飘逸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好像脱离人世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升入仙境。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591172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6766</Words>
  <Application>Microsoft Office PowerPoint</Application>
  <PresentationFormat>自定义</PresentationFormat>
  <Paragraphs>329</Paragraphs>
  <Slides>52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52</vt:i4>
      </vt:variant>
    </vt:vector>
  </HeadingPairs>
  <TitlesOfParts>
    <vt:vector size="63" baseType="lpstr">
      <vt:lpstr>MS Mincho</vt:lpstr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395</cp:revision>
  <dcterms:created xsi:type="dcterms:W3CDTF">2020-11-06T05:24:00Z</dcterms:created>
  <dcterms:modified xsi:type="dcterms:W3CDTF">2025-06-17T01:29:50Z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